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70" r:id="rId5"/>
    <p:sldId id="278" r:id="rId6"/>
    <p:sldId id="271" r:id="rId7"/>
    <p:sldId id="279" r:id="rId8"/>
    <p:sldId id="275" r:id="rId9"/>
    <p:sldId id="272" r:id="rId10"/>
    <p:sldId id="257" r:id="rId11"/>
    <p:sldId id="269" r:id="rId12"/>
    <p:sldId id="273" r:id="rId13"/>
    <p:sldId id="268" r:id="rId14"/>
    <p:sldId id="281" r:id="rId15"/>
    <p:sldId id="280" r:id="rId16"/>
    <p:sldId id="282" r:id="rId17"/>
    <p:sldId id="27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23" autoAdjust="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9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0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7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63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00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4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26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38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F2EA-64A5-4E04-BAA9-788ECF481C3A}" type="datetimeFigureOut">
              <a:rPr lang="nl-NL" smtClean="0"/>
              <a:t>7-4-2011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4321-D1D6-42B6-8D17-8C3B2C240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1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7848872" cy="903648"/>
          </a:xfrm>
        </p:spPr>
        <p:txBody>
          <a:bodyPr>
            <a:no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Brush Script MT" pitchFamily="66" charset="0"/>
              </a:rPr>
              <a:t>Parc</a:t>
            </a:r>
            <a:r>
              <a:rPr lang="en-GB" sz="4000" b="1" dirty="0" smtClean="0">
                <a:solidFill>
                  <a:srgbClr val="FF0000"/>
                </a:solidFill>
                <a:latin typeface="Brush Script MT" pitchFamily="66" charset="0"/>
              </a:rPr>
              <a:t> Spelderholt  </a:t>
            </a:r>
            <a:r>
              <a:rPr lang="en-GB" sz="4000" b="1" dirty="0" smtClean="0">
                <a:solidFill>
                  <a:schemeClr val="tx1"/>
                </a:solidFill>
                <a:latin typeface="Brush Script MT" pitchFamily="66" charset="0"/>
              </a:rPr>
              <a:t>&amp;</a:t>
            </a:r>
            <a:r>
              <a:rPr lang="en-GB" sz="4000" b="1" dirty="0" smtClean="0">
                <a:solidFill>
                  <a:srgbClr val="FF0000"/>
                </a:solidFill>
                <a:latin typeface="Brush Script MT" pitchFamily="66" charset="0"/>
              </a:rPr>
              <a:t>  </a:t>
            </a:r>
            <a:r>
              <a:rPr lang="en-GB" sz="4000" b="1" dirty="0" smtClean="0">
                <a:solidFill>
                  <a:schemeClr val="accent3">
                    <a:lumMod val="50000"/>
                  </a:schemeClr>
                </a:solidFill>
                <a:latin typeface="Brush Script MT" pitchFamily="66" charset="0"/>
              </a:rPr>
              <a:t>SBNE- </a:t>
            </a:r>
            <a:r>
              <a:rPr lang="en-GB" sz="4000" b="1" dirty="0" err="1" smtClean="0">
                <a:solidFill>
                  <a:schemeClr val="accent3">
                    <a:lumMod val="50000"/>
                  </a:schemeClr>
                </a:solidFill>
                <a:latin typeface="Brush Script MT" pitchFamily="66" charset="0"/>
              </a:rPr>
              <a:t>Beekbergen</a:t>
            </a:r>
            <a:endParaRPr lang="nl-NL" sz="4000" b="1" dirty="0">
              <a:solidFill>
                <a:schemeClr val="accent3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00" y="-675456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Organisatie</a:t>
            </a:r>
            <a:r>
              <a:rPr lang="en-GB" dirty="0" smtClean="0"/>
              <a:t>:  	3-hoofdig </a:t>
            </a:r>
            <a:r>
              <a:rPr lang="en-GB" dirty="0" err="1" smtClean="0"/>
              <a:t>bestuur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kerngroep</a:t>
            </a:r>
            <a:r>
              <a:rPr lang="en-GB" dirty="0" smtClean="0"/>
              <a:t> 15 </a:t>
            </a:r>
            <a:r>
              <a:rPr lang="en-GB" dirty="0" err="1" smtClean="0"/>
              <a:t>personen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commissies</a:t>
            </a:r>
            <a:r>
              <a:rPr lang="en-GB" dirty="0" smtClean="0"/>
              <a:t>:	- </a:t>
            </a:r>
            <a:r>
              <a:rPr lang="en-GB" sz="2400" dirty="0" err="1" smtClean="0"/>
              <a:t>verkeer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- </a:t>
            </a:r>
            <a:r>
              <a:rPr lang="en-GB" sz="2400" dirty="0" err="1" smtClean="0"/>
              <a:t>handhaving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- </a:t>
            </a:r>
            <a:r>
              <a:rPr lang="en-GB" sz="2400" dirty="0" err="1" smtClean="0"/>
              <a:t>natuur</a:t>
            </a:r>
            <a:r>
              <a:rPr lang="en-GB" sz="2400" dirty="0" smtClean="0"/>
              <a:t> &amp; </a:t>
            </a:r>
            <a:r>
              <a:rPr lang="en-GB" sz="2400" dirty="0" err="1" smtClean="0"/>
              <a:t>ecologie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- </a:t>
            </a:r>
            <a:r>
              <a:rPr lang="en-GB" sz="2400" dirty="0" err="1" smtClean="0"/>
              <a:t>juridisch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- </a:t>
            </a:r>
            <a:r>
              <a:rPr lang="en-GB" sz="2400" dirty="0" err="1" smtClean="0"/>
              <a:t>promotie</a:t>
            </a:r>
            <a:r>
              <a:rPr lang="en-GB" sz="2400" dirty="0" smtClean="0"/>
              <a:t> </a:t>
            </a:r>
            <a:r>
              <a:rPr lang="en-GB" sz="1800" dirty="0" smtClean="0"/>
              <a:t>(incl. www)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sympatisanten</a:t>
            </a:r>
            <a:r>
              <a:rPr lang="en-GB" dirty="0" smtClean="0"/>
              <a:t> 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3.  </a:t>
            </a:r>
            <a:r>
              <a:rPr lang="en-GB" b="1" i="1" dirty="0" err="1">
                <a:latin typeface="Cooper Black" pitchFamily="18" charset="0"/>
              </a:rPr>
              <a:t>Activiteiten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9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4.  </a:t>
            </a:r>
            <a:r>
              <a:rPr lang="en-GB" b="1" i="1" dirty="0" err="1">
                <a:latin typeface="Cooper Black" pitchFamily="18" charset="0"/>
              </a:rPr>
              <a:t>Verleden</a:t>
            </a:r>
            <a:r>
              <a:rPr lang="en-GB" b="1" i="1" dirty="0">
                <a:latin typeface="Cooper Black" pitchFamily="18" charset="0"/>
              </a:rPr>
              <a:t/>
            </a:r>
            <a:br>
              <a:rPr lang="en-GB" b="1" i="1" dirty="0">
                <a:latin typeface="Cooper Black" pitchFamily="18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err="1" smtClean="0"/>
              <a:t>tegen</a:t>
            </a:r>
            <a:r>
              <a:rPr lang="en-US" dirty="0" smtClean="0"/>
              <a:t> hard</a:t>
            </a:r>
          </a:p>
          <a:p>
            <a:endParaRPr lang="en-US" dirty="0"/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van </a:t>
            </a:r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partijen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6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4.  </a:t>
            </a:r>
            <a:r>
              <a:rPr lang="en-GB" b="1" i="1" dirty="0" err="1">
                <a:latin typeface="Cooper Black" pitchFamily="18" charset="0"/>
              </a:rPr>
              <a:t>Verleden</a:t>
            </a:r>
            <a:r>
              <a:rPr lang="en-GB" b="1" i="1" dirty="0">
                <a:latin typeface="Cooper Black" pitchFamily="18" charset="0"/>
              </a:rPr>
              <a:t/>
            </a:r>
            <a:br>
              <a:rPr lang="en-GB" b="1" i="1" dirty="0">
                <a:latin typeface="Cooper Black" pitchFamily="18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47763"/>
            <a:ext cx="55149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4.  </a:t>
            </a:r>
            <a:r>
              <a:rPr lang="en-GB" b="1" i="1" dirty="0" err="1">
                <a:latin typeface="Cooper Black" pitchFamily="18" charset="0"/>
              </a:rPr>
              <a:t>Verleden</a:t>
            </a:r>
            <a:r>
              <a:rPr lang="en-GB" b="1" i="1" dirty="0">
                <a:latin typeface="Cooper Black" pitchFamily="18" charset="0"/>
              </a:rPr>
              <a:t/>
            </a:r>
            <a:br>
              <a:rPr lang="en-GB" b="1" i="1" dirty="0">
                <a:latin typeface="Cooper Black" pitchFamily="18" charset="0"/>
              </a:rPr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68" y="1600200"/>
            <a:ext cx="44164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5.  </a:t>
            </a:r>
            <a:r>
              <a:rPr lang="en-GB" b="1" i="1" dirty="0" err="1">
                <a:latin typeface="Cooper Black" pitchFamily="18" charset="0"/>
              </a:rPr>
              <a:t>Heden</a:t>
            </a:r>
            <a:endParaRPr lang="en-GB" b="1" i="1" dirty="0">
              <a:latin typeface="Cooper Black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Convenant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Bouw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Sloop</a:t>
            </a:r>
          </a:p>
        </p:txBody>
      </p:sp>
    </p:spTree>
    <p:extLst>
      <p:ext uri="{BB962C8B-B14F-4D97-AF65-F5344CB8AC3E}">
        <p14:creationId xmlns:p14="http://schemas.microsoft.com/office/powerpoint/2010/main" val="34808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6.  </a:t>
            </a:r>
            <a:r>
              <a:rPr lang="en-GB" b="1" i="1" dirty="0" err="1">
                <a:latin typeface="Cooper Black" pitchFamily="18" charset="0"/>
              </a:rPr>
              <a:t>Toekomst</a:t>
            </a:r>
            <a:r>
              <a:rPr lang="en-GB" b="1" i="1" dirty="0">
                <a:latin typeface="Cooper Black" pitchFamily="18" charset="0"/>
              </a:rPr>
              <a:t/>
            </a:r>
            <a:br>
              <a:rPr lang="en-GB" b="1" i="1" dirty="0">
                <a:latin typeface="Cooper Black" pitchFamily="18" charset="0"/>
              </a:rPr>
            </a:br>
            <a:r>
              <a:rPr lang="en-GB" sz="3100" b="1" i="1" dirty="0" smtClean="0">
                <a:latin typeface="Cooper Black" pitchFamily="18" charset="0"/>
              </a:rPr>
              <a:t>(</a:t>
            </a:r>
            <a:r>
              <a:rPr lang="en-GB" sz="3100" b="1" i="1" dirty="0" err="1" smtClean="0">
                <a:latin typeface="Cooper Black" pitchFamily="18" charset="0"/>
              </a:rPr>
              <a:t>kortere</a:t>
            </a:r>
            <a:r>
              <a:rPr lang="en-GB" sz="3100" b="1" i="1" dirty="0" smtClean="0">
                <a:latin typeface="Cooper Black" pitchFamily="18" charset="0"/>
              </a:rPr>
              <a:t> </a:t>
            </a:r>
            <a:r>
              <a:rPr lang="en-GB" sz="3100" b="1" i="1" dirty="0" err="1" smtClean="0">
                <a:latin typeface="Cooper Black" pitchFamily="18" charset="0"/>
              </a:rPr>
              <a:t>termijn</a:t>
            </a:r>
            <a:r>
              <a:rPr lang="en-GB" sz="3100" b="1" i="1" dirty="0" smtClean="0">
                <a:latin typeface="Cooper Black" pitchFamily="18" charset="0"/>
              </a:rPr>
              <a:t>)</a:t>
            </a: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Uitwerking</a:t>
            </a:r>
            <a:r>
              <a:rPr lang="en-US" dirty="0" smtClean="0"/>
              <a:t> </a:t>
            </a:r>
            <a:r>
              <a:rPr lang="en-US" dirty="0" err="1" smtClean="0"/>
              <a:t>Convenant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beperken</a:t>
            </a:r>
            <a:r>
              <a:rPr lang="en-US" dirty="0" smtClean="0"/>
              <a:t> </a:t>
            </a:r>
            <a:r>
              <a:rPr lang="en-US" dirty="0" err="1" smtClean="0"/>
              <a:t>verkeers</a:t>
            </a:r>
            <a:r>
              <a:rPr lang="en-US" dirty="0" smtClean="0"/>
              <a:t>- &amp; </a:t>
            </a:r>
            <a:r>
              <a:rPr lang="en-US" dirty="0" err="1" smtClean="0"/>
              <a:t>parkeeroverlast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beperken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 en </a:t>
            </a:r>
            <a:r>
              <a:rPr lang="en-US" dirty="0" err="1" smtClean="0"/>
              <a:t>geluid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frequent </a:t>
            </a:r>
            <a:r>
              <a:rPr lang="en-US" dirty="0" err="1" smtClean="0"/>
              <a:t>overleg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instelling</a:t>
            </a:r>
            <a:r>
              <a:rPr lang="en-US" dirty="0" smtClean="0"/>
              <a:t> cie. </a:t>
            </a:r>
            <a:r>
              <a:rPr lang="en-US" dirty="0" err="1" smtClean="0"/>
              <a:t>Duurzaam</a:t>
            </a:r>
            <a:r>
              <a:rPr lang="en-US" dirty="0" smtClean="0"/>
              <a:t> </a:t>
            </a:r>
            <a:r>
              <a:rPr lang="en-US" dirty="0" err="1" smtClean="0"/>
              <a:t>Terreinbeheer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9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6.  </a:t>
            </a:r>
            <a:r>
              <a:rPr lang="en-GB" b="1" i="1" dirty="0" err="1">
                <a:latin typeface="Cooper Black" pitchFamily="18" charset="0"/>
              </a:rPr>
              <a:t>Toekomst</a:t>
            </a:r>
            <a:r>
              <a:rPr lang="en-GB" b="1" i="1" dirty="0">
                <a:latin typeface="Cooper Black" pitchFamily="18" charset="0"/>
              </a:rPr>
              <a:t/>
            </a:r>
            <a:br>
              <a:rPr lang="en-GB" b="1" i="1" dirty="0">
                <a:latin typeface="Cooper Black" pitchFamily="18" charset="0"/>
              </a:rPr>
            </a:br>
            <a:r>
              <a:rPr lang="en-GB" sz="3100" b="1" i="1" dirty="0" smtClean="0">
                <a:latin typeface="Cooper Black" pitchFamily="18" charset="0"/>
              </a:rPr>
              <a:t>(</a:t>
            </a:r>
            <a:r>
              <a:rPr lang="en-GB" sz="3100" b="1" i="1" dirty="0" err="1" smtClean="0">
                <a:latin typeface="Cooper Black" pitchFamily="18" charset="0"/>
              </a:rPr>
              <a:t>langere</a:t>
            </a:r>
            <a:r>
              <a:rPr lang="en-GB" sz="3100" b="1" i="1" dirty="0" smtClean="0">
                <a:latin typeface="Cooper Black" pitchFamily="18" charset="0"/>
              </a:rPr>
              <a:t> </a:t>
            </a:r>
            <a:r>
              <a:rPr lang="en-GB" sz="3100" b="1" i="1" dirty="0" err="1" smtClean="0">
                <a:latin typeface="Cooper Black" pitchFamily="18" charset="0"/>
              </a:rPr>
              <a:t>termijn</a:t>
            </a:r>
            <a:r>
              <a:rPr lang="en-GB" sz="3100" b="1" i="1" dirty="0" smtClean="0">
                <a:latin typeface="Cooper Black" pitchFamily="18" charset="0"/>
              </a:rPr>
              <a:t>)</a:t>
            </a: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Zorgvuldig</a:t>
            </a:r>
            <a:r>
              <a:rPr lang="en-US" dirty="0" smtClean="0"/>
              <a:t> </a:t>
            </a:r>
            <a:r>
              <a:rPr lang="en-US" dirty="0" err="1" smtClean="0"/>
              <a:t>omgaan</a:t>
            </a:r>
            <a:r>
              <a:rPr lang="en-US" dirty="0" smtClean="0"/>
              <a:t> met de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r>
              <a:rPr lang="en-US" dirty="0" smtClean="0"/>
              <a:t> van </a:t>
            </a:r>
            <a:r>
              <a:rPr lang="en-US" dirty="0" err="1" smtClean="0"/>
              <a:t>Engeland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2800" dirty="0" smtClean="0"/>
          </a:p>
          <a:p>
            <a:r>
              <a:rPr lang="en-US" sz="2600" dirty="0" err="1" smtClean="0"/>
              <a:t>extensieve</a:t>
            </a:r>
            <a:r>
              <a:rPr lang="en-US" sz="2600" dirty="0" smtClean="0"/>
              <a:t>, </a:t>
            </a:r>
            <a:r>
              <a:rPr lang="en-US" sz="2600" dirty="0" err="1" smtClean="0"/>
              <a:t>verspreid</a:t>
            </a:r>
            <a:r>
              <a:rPr lang="en-US" sz="2600" dirty="0" smtClean="0"/>
              <a:t> </a:t>
            </a:r>
            <a:r>
              <a:rPr lang="en-US" sz="2600" dirty="0" err="1" smtClean="0"/>
              <a:t>liggende</a:t>
            </a:r>
            <a:r>
              <a:rPr lang="en-US" sz="2600" dirty="0" smtClean="0"/>
              <a:t> </a:t>
            </a:r>
            <a:r>
              <a:rPr lang="en-US" sz="2600" dirty="0" err="1" smtClean="0"/>
              <a:t>agrarische</a:t>
            </a:r>
            <a:r>
              <a:rPr lang="en-US" sz="2600" dirty="0" smtClean="0"/>
              <a:t> </a:t>
            </a:r>
            <a:r>
              <a:rPr lang="en-US" sz="2600" dirty="0" err="1" smtClean="0"/>
              <a:t>bebouwing</a:t>
            </a:r>
            <a:endParaRPr lang="en-US" sz="2600" dirty="0" smtClean="0"/>
          </a:p>
          <a:p>
            <a:r>
              <a:rPr lang="en-US" sz="2600" dirty="0" err="1" smtClean="0"/>
              <a:t>verkeersluw</a:t>
            </a:r>
            <a:endParaRPr lang="en-US" sz="2600" dirty="0" smtClean="0"/>
          </a:p>
          <a:p>
            <a:r>
              <a:rPr lang="en-US" sz="2600" dirty="0" err="1"/>
              <a:t>r</a:t>
            </a:r>
            <a:r>
              <a:rPr lang="en-US" sz="2600" dirty="0" err="1" smtClean="0"/>
              <a:t>uime</a:t>
            </a:r>
            <a:r>
              <a:rPr lang="en-US" sz="2600" dirty="0" smtClean="0"/>
              <a:t> </a:t>
            </a:r>
            <a:r>
              <a:rPr lang="en-US" sz="2600" dirty="0" err="1" smtClean="0"/>
              <a:t>aanwezigheid</a:t>
            </a:r>
            <a:r>
              <a:rPr lang="en-US" sz="2600" dirty="0" smtClean="0"/>
              <a:t> “</a:t>
            </a:r>
            <a:r>
              <a:rPr lang="en-US" sz="2600" dirty="0" err="1" smtClean="0"/>
              <a:t>overbosjes</a:t>
            </a:r>
            <a:r>
              <a:rPr lang="en-US" sz="2600" dirty="0" smtClean="0"/>
              <a:t>”</a:t>
            </a:r>
          </a:p>
          <a:p>
            <a:r>
              <a:rPr lang="en-US" sz="2600" dirty="0" err="1" smtClean="0"/>
              <a:t>Uitbouw</a:t>
            </a:r>
            <a:r>
              <a:rPr lang="en-US" sz="2600" dirty="0" smtClean="0"/>
              <a:t> </a:t>
            </a:r>
            <a:r>
              <a:rPr lang="en-US" sz="2600" dirty="0" err="1" smtClean="0"/>
              <a:t>landschappelijke</a:t>
            </a:r>
            <a:r>
              <a:rPr lang="en-US" sz="2600" dirty="0" smtClean="0"/>
              <a:t> en </a:t>
            </a:r>
            <a:r>
              <a:rPr lang="en-US" sz="2600" dirty="0" err="1" smtClean="0"/>
              <a:t>natuurwaarden</a:t>
            </a:r>
            <a:endParaRPr lang="en-US" sz="2600" dirty="0" smtClean="0"/>
          </a:p>
          <a:p>
            <a:r>
              <a:rPr lang="en-US" sz="2600" dirty="0" err="1" smtClean="0"/>
              <a:t>Behoud</a:t>
            </a:r>
            <a:r>
              <a:rPr lang="en-US" sz="2600" dirty="0" smtClean="0"/>
              <a:t> en </a:t>
            </a:r>
            <a:r>
              <a:rPr lang="en-US" sz="2600" dirty="0" err="1" smtClean="0"/>
              <a:t>bescherming</a:t>
            </a:r>
            <a:r>
              <a:rPr lang="en-US" sz="2600" dirty="0" smtClean="0"/>
              <a:t> </a:t>
            </a:r>
            <a:r>
              <a:rPr lang="en-US" sz="2600" dirty="0" err="1" smtClean="0"/>
              <a:t>onder</a:t>
            </a:r>
            <a:r>
              <a:rPr lang="en-US" sz="2600" dirty="0" smtClean="0"/>
              <a:t>- en </a:t>
            </a:r>
            <a:r>
              <a:rPr lang="en-US" sz="2600" dirty="0" err="1" smtClean="0"/>
              <a:t>bovengrondse</a:t>
            </a:r>
            <a:r>
              <a:rPr lang="en-US" sz="2600" dirty="0" smtClean="0"/>
              <a:t> </a:t>
            </a:r>
            <a:r>
              <a:rPr lang="en-US" sz="2600" dirty="0" err="1" smtClean="0"/>
              <a:t>stroomgebied</a:t>
            </a:r>
            <a:r>
              <a:rPr lang="en-US" sz="2600" dirty="0" smtClean="0"/>
              <a:t> Oude Beek</a:t>
            </a:r>
          </a:p>
          <a:p>
            <a:r>
              <a:rPr lang="en-US" sz="2600" dirty="0" err="1" smtClean="0"/>
              <a:t>Reductie</a:t>
            </a:r>
            <a:r>
              <a:rPr lang="en-US" sz="2600" dirty="0" smtClean="0"/>
              <a:t> </a:t>
            </a:r>
            <a:r>
              <a:rPr lang="en-US" sz="2600" dirty="0" err="1" smtClean="0"/>
              <a:t>geluid</a:t>
            </a:r>
            <a:r>
              <a:rPr lang="en-US" sz="2600" dirty="0" smtClean="0"/>
              <a:t> en </a:t>
            </a:r>
            <a:r>
              <a:rPr lang="en-US" sz="2600" dirty="0" err="1" smtClean="0"/>
              <a:t>licht</a:t>
            </a:r>
            <a:r>
              <a:rPr lang="en-US" sz="2600" dirty="0"/>
              <a:t>	 </a:t>
            </a:r>
            <a:endParaRPr lang="en-US" sz="2600" dirty="0" smtClean="0"/>
          </a:p>
          <a:p>
            <a:r>
              <a:rPr lang="en-US" sz="2600" dirty="0" err="1" smtClean="0"/>
              <a:t>Zorgvuldige</a:t>
            </a:r>
            <a:r>
              <a:rPr lang="en-US" sz="2600" dirty="0" smtClean="0"/>
              <a:t> </a:t>
            </a:r>
            <a:r>
              <a:rPr lang="en-US" sz="2600" dirty="0"/>
              <a:t>en </a:t>
            </a:r>
            <a:r>
              <a:rPr lang="en-US" sz="2600" dirty="0" err="1"/>
              <a:t>transparante</a:t>
            </a:r>
            <a:r>
              <a:rPr lang="en-US" sz="2600" dirty="0"/>
              <a:t> </a:t>
            </a:r>
            <a:r>
              <a:rPr lang="en-US" sz="2600" dirty="0" err="1"/>
              <a:t>besluitvorming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	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9098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ush Script MT" pitchFamily="66" charset="0"/>
              </a:rPr>
              <a:t>Open </a:t>
            </a:r>
            <a:r>
              <a:rPr lang="en-US" sz="4000" b="1" dirty="0" err="1" smtClean="0">
                <a:latin typeface="Brush Script MT" pitchFamily="66" charset="0"/>
              </a:rPr>
              <a:t>Enken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6096000" cy="4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chemeClr val="accent3">
                    <a:lumMod val="50000"/>
                  </a:schemeClr>
                </a:solidFill>
                <a:latin typeface="Brush Script MT" pitchFamily="66" charset="0"/>
              </a:rPr>
              <a:t>SBNE-Beekbergen</a:t>
            </a:r>
            <a:endParaRPr lang="nl-NL" sz="5400" b="1" u="sng" dirty="0">
              <a:solidFill>
                <a:schemeClr val="accent3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704856" cy="3888432"/>
          </a:xfrm>
        </p:spPr>
        <p:txBody>
          <a:bodyPr>
            <a:normAutofit/>
          </a:bodyPr>
          <a:lstStyle/>
          <a:p>
            <a:pPr algn="l"/>
            <a:r>
              <a:rPr lang="en-GB" b="1" i="1" dirty="0" smtClean="0">
                <a:solidFill>
                  <a:schemeClr val="tx2"/>
                </a:solidFill>
                <a:latin typeface="Cooper Black" pitchFamily="18" charset="0"/>
              </a:rPr>
              <a:t>1.  </a:t>
            </a:r>
            <a:r>
              <a:rPr lang="en-GB" b="1" i="1" dirty="0" err="1" smtClean="0">
                <a:solidFill>
                  <a:schemeClr val="tx1"/>
                </a:solidFill>
                <a:latin typeface="Cooper Black" pitchFamily="18" charset="0"/>
              </a:rPr>
              <a:t>Waarom</a:t>
            </a:r>
            <a:r>
              <a:rPr lang="en-GB" b="1" i="1" dirty="0" smtClean="0">
                <a:solidFill>
                  <a:schemeClr val="tx1"/>
                </a:solidFill>
                <a:latin typeface="Cooper Black" pitchFamily="18" charset="0"/>
              </a:rPr>
              <a:t> en </a:t>
            </a:r>
            <a:r>
              <a:rPr lang="en-GB" b="1" i="1" dirty="0" err="1" smtClean="0">
                <a:solidFill>
                  <a:schemeClr val="tx1"/>
                </a:solidFill>
                <a:latin typeface="Cooper Black" pitchFamily="18" charset="0"/>
              </a:rPr>
              <a:t>wanneer</a:t>
            </a:r>
            <a:r>
              <a:rPr lang="en-GB" b="1" i="1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GB" b="1" i="1" dirty="0" err="1" smtClean="0">
                <a:solidFill>
                  <a:schemeClr val="tx1"/>
                </a:solidFill>
                <a:latin typeface="Cooper Black" pitchFamily="18" charset="0"/>
              </a:rPr>
              <a:t>opgericht</a:t>
            </a:r>
            <a:endParaRPr lang="en-GB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l"/>
            <a:endParaRPr lang="en-GB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l"/>
            <a:r>
              <a:rPr lang="en-GB" b="1" i="1" dirty="0" smtClean="0">
                <a:solidFill>
                  <a:schemeClr val="tx2"/>
                </a:solidFill>
                <a:latin typeface="Cooper Black" pitchFamily="18" charset="0"/>
              </a:rPr>
              <a:t>2.  </a:t>
            </a:r>
            <a:r>
              <a:rPr lang="en-GB" b="1" i="1" dirty="0" err="1" smtClean="0">
                <a:solidFill>
                  <a:schemeClr val="tx1"/>
                </a:solidFill>
                <a:latin typeface="Cooper Black" pitchFamily="18" charset="0"/>
              </a:rPr>
              <a:t>Doelstellingen</a:t>
            </a:r>
            <a:endParaRPr lang="en-GB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l"/>
            <a:endParaRPr lang="en-GB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l"/>
            <a:r>
              <a:rPr lang="en-GB" b="1" i="1" dirty="0" smtClean="0">
                <a:solidFill>
                  <a:schemeClr val="tx2"/>
                </a:solidFill>
                <a:latin typeface="Cooper Black" pitchFamily="18" charset="0"/>
              </a:rPr>
              <a:t>3.  </a:t>
            </a:r>
            <a:r>
              <a:rPr lang="en-GB" b="1" i="1" dirty="0" err="1" smtClean="0">
                <a:solidFill>
                  <a:schemeClr val="tx1"/>
                </a:solidFill>
                <a:latin typeface="Cooper Black" pitchFamily="18" charset="0"/>
              </a:rPr>
              <a:t>Activiteiten</a:t>
            </a:r>
            <a:endParaRPr lang="en-GB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l"/>
            <a:endParaRPr lang="en-GB" b="1" i="1" dirty="0" smtClean="0">
              <a:solidFill>
                <a:schemeClr val="tx1"/>
              </a:solidFill>
            </a:endParaRPr>
          </a:p>
          <a:p>
            <a:pPr algn="l"/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131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  <a:latin typeface="Brush Script MT" pitchFamily="66" charset="0"/>
              </a:rPr>
              <a:t>Onderlinge</a:t>
            </a:r>
            <a:r>
              <a:rPr lang="en-US" sz="5400" b="1" dirty="0" smtClean="0">
                <a:solidFill>
                  <a:schemeClr val="tx2"/>
                </a:solidFill>
                <a:latin typeface="Brush Script MT" pitchFamily="66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Brush Script MT" pitchFamily="66" charset="0"/>
              </a:rPr>
              <a:t>relatie</a:t>
            </a:r>
            <a:endParaRPr lang="nl-NL" sz="5400" b="1" dirty="0">
              <a:solidFill>
                <a:schemeClr val="tx2"/>
              </a:solidFill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87624" y="2967335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smtClean="0">
                <a:solidFill>
                  <a:schemeClr val="tx2"/>
                </a:solidFill>
                <a:latin typeface="Cooper Black" pitchFamily="18" charset="0"/>
              </a:rPr>
              <a:t>4.  </a:t>
            </a:r>
            <a:r>
              <a:rPr lang="en-GB" sz="3200" b="1" i="1" dirty="0" err="1" smtClean="0">
                <a:latin typeface="Cooper Black" pitchFamily="18" charset="0"/>
              </a:rPr>
              <a:t>Verleden</a:t>
            </a:r>
            <a:endParaRPr lang="en-GB" sz="3200" b="1" i="1" dirty="0" smtClean="0">
              <a:latin typeface="Cooper Black" pitchFamily="18" charset="0"/>
            </a:endParaRPr>
          </a:p>
          <a:p>
            <a:endParaRPr lang="en-GB" sz="3200" b="1" i="1" dirty="0">
              <a:latin typeface="Cooper Black" pitchFamily="18" charset="0"/>
            </a:endParaRPr>
          </a:p>
          <a:p>
            <a:r>
              <a:rPr lang="en-GB" sz="3200" b="1" i="1" dirty="0" smtClean="0">
                <a:solidFill>
                  <a:schemeClr val="tx2"/>
                </a:solidFill>
                <a:latin typeface="Cooper Black" pitchFamily="18" charset="0"/>
              </a:rPr>
              <a:t>5.  </a:t>
            </a:r>
            <a:r>
              <a:rPr lang="en-GB" sz="3200" b="1" i="1" dirty="0" err="1" smtClean="0">
                <a:latin typeface="Cooper Black" pitchFamily="18" charset="0"/>
              </a:rPr>
              <a:t>Heden</a:t>
            </a:r>
            <a:endParaRPr lang="en-GB" sz="3200" b="1" i="1" dirty="0" smtClean="0">
              <a:latin typeface="Cooper Black" pitchFamily="18" charset="0"/>
            </a:endParaRPr>
          </a:p>
          <a:p>
            <a:endParaRPr lang="en-GB" sz="3200" b="1" i="1" dirty="0">
              <a:latin typeface="Cooper Black" pitchFamily="18" charset="0"/>
            </a:endParaRPr>
          </a:p>
          <a:p>
            <a:r>
              <a:rPr lang="en-GB" sz="3200" b="1" i="1" dirty="0">
                <a:solidFill>
                  <a:schemeClr val="tx2"/>
                </a:solidFill>
                <a:latin typeface="Cooper Black" pitchFamily="18" charset="0"/>
              </a:rPr>
              <a:t>6.  </a:t>
            </a:r>
            <a:r>
              <a:rPr lang="en-GB" sz="3200" b="1" i="1" dirty="0" err="1">
                <a:latin typeface="Cooper Black" pitchFamily="18" charset="0"/>
              </a:rPr>
              <a:t>Toekomst</a:t>
            </a:r>
            <a:endParaRPr lang="en-GB" sz="3200" b="1" i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1.  </a:t>
            </a:r>
            <a:r>
              <a:rPr lang="en-GB" b="1" i="1" dirty="0" err="1">
                <a:latin typeface="Cooper Black" pitchFamily="18" charset="0"/>
              </a:rPr>
              <a:t>Waarom</a:t>
            </a:r>
            <a:r>
              <a:rPr lang="en-GB" b="1" i="1" dirty="0">
                <a:latin typeface="Cooper Black" pitchFamily="18" charset="0"/>
              </a:rPr>
              <a:t> en </a:t>
            </a:r>
            <a:r>
              <a:rPr lang="en-GB" b="1" i="1" dirty="0" err="1">
                <a:latin typeface="Cooper Black" pitchFamily="18" charset="0"/>
              </a:rPr>
              <a:t>wanneer</a:t>
            </a:r>
            <a:r>
              <a:rPr lang="en-GB" b="1" i="1" dirty="0">
                <a:latin typeface="Cooper Black" pitchFamily="18" charset="0"/>
              </a:rPr>
              <a:t> </a:t>
            </a:r>
            <a:r>
              <a:rPr lang="en-GB" b="1" i="1" dirty="0" err="1">
                <a:latin typeface="Cooper Black" pitchFamily="18" charset="0"/>
              </a:rPr>
              <a:t>opgericht</a:t>
            </a:r>
            <a:endParaRPr lang="en-GB" b="1" i="1" dirty="0">
              <a:latin typeface="Cooper Black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7 </a:t>
            </a:r>
            <a:r>
              <a:rPr lang="en-US" b="1" dirty="0" err="1" smtClean="0"/>
              <a:t>februari</a:t>
            </a:r>
            <a:r>
              <a:rPr lang="en-US" b="1" dirty="0" smtClean="0"/>
              <a:t> 2008</a:t>
            </a:r>
            <a:r>
              <a:rPr lang="en-US" dirty="0" smtClean="0"/>
              <a:t>; </a:t>
            </a:r>
            <a:r>
              <a:rPr lang="en-US" dirty="0" err="1" smtClean="0"/>
              <a:t>bundeling</a:t>
            </a:r>
            <a:r>
              <a:rPr lang="en-US" dirty="0" smtClean="0"/>
              <a:t> van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belangen</a:t>
            </a:r>
            <a:r>
              <a:rPr lang="en-US" dirty="0" smtClean="0"/>
              <a:t> in de </a:t>
            </a:r>
            <a:r>
              <a:rPr lang="en-US" dirty="0" err="1" smtClean="0"/>
              <a:t>stichting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onomkeerbare</a:t>
            </a:r>
            <a:r>
              <a:rPr lang="en-US" dirty="0" smtClean="0"/>
              <a:t> </a:t>
            </a:r>
            <a:r>
              <a:rPr lang="en-US" dirty="0" err="1" smtClean="0"/>
              <a:t>planologische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 in </a:t>
            </a:r>
            <a:r>
              <a:rPr lang="en-US" dirty="0" err="1" smtClean="0"/>
              <a:t>dezelfde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en in </a:t>
            </a:r>
            <a:r>
              <a:rPr lang="en-US" dirty="0" err="1" smtClean="0"/>
              <a:t>hetzelfde</a:t>
            </a:r>
            <a:r>
              <a:rPr lang="en-US" dirty="0" smtClean="0"/>
              <a:t> </a:t>
            </a:r>
            <a:r>
              <a:rPr lang="en-US" dirty="0" err="1" smtClean="0"/>
              <a:t>gebied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samenhang</a:t>
            </a:r>
            <a:r>
              <a:rPr lang="en-US" dirty="0" smtClean="0"/>
              <a:t> in de </a:t>
            </a:r>
            <a:r>
              <a:rPr lang="en-US" dirty="0" err="1" smtClean="0"/>
              <a:t>beoordeling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cumulatieve</a:t>
            </a:r>
            <a:r>
              <a:rPr lang="en-US" dirty="0" smtClean="0"/>
              <a:t> </a:t>
            </a:r>
            <a:r>
              <a:rPr lang="en-US" dirty="0" err="1" smtClean="0"/>
              <a:t>effecten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Postzegelbestemmingsplannen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err="1" smtClean="0"/>
              <a:t>Onvoldoende</a:t>
            </a:r>
            <a:r>
              <a:rPr lang="en-US" dirty="0" smtClean="0"/>
              <a:t> </a:t>
            </a:r>
            <a:r>
              <a:rPr lang="en-US" dirty="0" err="1" smtClean="0"/>
              <a:t>informatieverstrekking</a:t>
            </a:r>
            <a:r>
              <a:rPr lang="en-US" dirty="0" smtClean="0"/>
              <a:t> en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voor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benadering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handhaving</a:t>
            </a:r>
            <a:r>
              <a:rPr lang="en-US" dirty="0" smtClean="0"/>
              <a:t> door de </a:t>
            </a:r>
            <a:r>
              <a:rPr lang="en-US" dirty="0" err="1" smtClean="0"/>
              <a:t>gemeente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5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Buurtschap</a:t>
            </a:r>
            <a:r>
              <a:rPr lang="en-US" sz="4000" b="1" dirty="0" smtClean="0">
                <a:latin typeface="Brush Script MT" pitchFamily="66" charset="0"/>
              </a:rPr>
              <a:t> </a:t>
            </a:r>
            <a:r>
              <a:rPr lang="en-US" sz="4000" b="1" dirty="0" err="1" smtClean="0">
                <a:latin typeface="Brush Script MT" pitchFamily="66" charset="0"/>
              </a:rPr>
              <a:t>Engeland</a:t>
            </a:r>
            <a:endParaRPr lang="nl-NL" sz="4000" b="1" dirty="0">
              <a:latin typeface="Brush Script MT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07" y="1600200"/>
            <a:ext cx="45219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2.  </a:t>
            </a:r>
            <a:r>
              <a:rPr lang="en-GB" b="1" i="1" dirty="0" err="1">
                <a:latin typeface="Cooper Black" pitchFamily="18" charset="0"/>
              </a:rPr>
              <a:t>Doelstellingen</a:t>
            </a:r>
            <a:endParaRPr lang="en-GB" b="1" i="1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9694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ush Script MT" pitchFamily="66" charset="0"/>
              </a:rPr>
              <a:t>Oude Beek</a:t>
            </a:r>
            <a:endParaRPr lang="nl-NL" sz="4000" b="1" dirty="0">
              <a:latin typeface="Brush Script MT" pitchFamily="66" charset="0"/>
            </a:endParaRPr>
          </a:p>
        </p:txBody>
      </p:sp>
      <p:pic>
        <p:nvPicPr>
          <p:cNvPr id="2050" name="Picture 2" descr="C:\Users\Gebruiker\Pictures\Picasa\Exports\lezing 7 april 2011\20110220 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" y="1600200"/>
            <a:ext cx="80637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2.  </a:t>
            </a:r>
            <a:r>
              <a:rPr lang="en-GB" b="1" i="1" dirty="0" err="1">
                <a:latin typeface="Cooper Black" pitchFamily="18" charset="0"/>
              </a:rPr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Landschapsbescherming</a:t>
            </a:r>
            <a:r>
              <a:rPr lang="en-US" dirty="0" smtClean="0"/>
              <a:t> en –</a:t>
            </a:r>
            <a:r>
              <a:rPr lang="en-US" dirty="0" err="1" smtClean="0"/>
              <a:t>ontwikkeling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Natuurbescherming</a:t>
            </a:r>
            <a:r>
              <a:rPr lang="en-US" dirty="0" smtClean="0"/>
              <a:t> en </a:t>
            </a:r>
            <a:r>
              <a:rPr lang="en-US" dirty="0" err="1" smtClean="0"/>
              <a:t>ecologie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Cultuurhistorie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“Naoberschap”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03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chemeClr val="tx2"/>
                </a:solidFill>
                <a:latin typeface="Cooper Black" pitchFamily="18" charset="0"/>
              </a:rPr>
              <a:t>3.  </a:t>
            </a:r>
            <a:r>
              <a:rPr lang="en-GB" b="1" i="1" dirty="0" err="1">
                <a:latin typeface="Cooper Black" pitchFamily="18" charset="0"/>
              </a:rPr>
              <a:t>Activiteiten</a:t>
            </a:r>
            <a:endParaRPr lang="en-GB" b="1" i="1" dirty="0">
              <a:latin typeface="Cooper Black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Ludieke</a:t>
            </a:r>
            <a:r>
              <a:rPr lang="en-US" dirty="0" smtClean="0"/>
              <a:t> </a:t>
            </a:r>
            <a:r>
              <a:rPr lang="en-US" dirty="0" err="1" smtClean="0"/>
              <a:t>acties</a:t>
            </a:r>
            <a:endParaRPr lang="en-US" dirty="0" smtClean="0"/>
          </a:p>
          <a:p>
            <a:r>
              <a:rPr lang="en-US" dirty="0" smtClean="0"/>
              <a:t>Website</a:t>
            </a:r>
          </a:p>
          <a:p>
            <a:r>
              <a:rPr lang="en-US" dirty="0" err="1" smtClean="0"/>
              <a:t>Politiek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Contacten</a:t>
            </a:r>
            <a:r>
              <a:rPr lang="en-US" dirty="0" smtClean="0"/>
              <a:t> </a:t>
            </a:r>
            <a:r>
              <a:rPr lang="en-US" dirty="0" err="1" smtClean="0"/>
              <a:t>leggen</a:t>
            </a:r>
            <a:r>
              <a:rPr lang="en-US" dirty="0" smtClean="0"/>
              <a:t> met </a:t>
            </a:r>
            <a:r>
              <a:rPr lang="en-US" dirty="0" err="1" smtClean="0"/>
              <a:t>soortgelijke</a:t>
            </a:r>
            <a:r>
              <a:rPr lang="en-US" dirty="0" smtClean="0"/>
              <a:t> </a:t>
            </a:r>
            <a:r>
              <a:rPr lang="en-US" dirty="0" err="1" smtClean="0"/>
              <a:t>stichtingen</a:t>
            </a:r>
            <a:endParaRPr lang="en-US" dirty="0" smtClean="0"/>
          </a:p>
          <a:p>
            <a:r>
              <a:rPr lang="en-US" dirty="0" err="1" smtClean="0"/>
              <a:t>Verdiepen</a:t>
            </a:r>
            <a:r>
              <a:rPr lang="en-US" dirty="0" smtClean="0"/>
              <a:t> in </a:t>
            </a:r>
            <a:r>
              <a:rPr lang="en-US" dirty="0" err="1" smtClean="0"/>
              <a:t>planologie-wetgeving</a:t>
            </a:r>
            <a:endParaRPr lang="en-US" dirty="0" smtClean="0"/>
          </a:p>
          <a:p>
            <a:r>
              <a:rPr lang="en-US" dirty="0" err="1" smtClean="0"/>
              <a:t>Voeren</a:t>
            </a:r>
            <a:r>
              <a:rPr lang="en-US" dirty="0" smtClean="0"/>
              <a:t> procedures</a:t>
            </a:r>
          </a:p>
          <a:p>
            <a:r>
              <a:rPr lang="en-US" dirty="0" err="1" smtClean="0"/>
              <a:t>Verzamelen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over </a:t>
            </a:r>
            <a:r>
              <a:rPr lang="en-US" dirty="0" err="1" smtClean="0"/>
              <a:t>gebied</a:t>
            </a:r>
            <a:r>
              <a:rPr lang="en-US" dirty="0" smtClean="0"/>
              <a:t> voor </a:t>
            </a:r>
            <a:r>
              <a:rPr lang="en-US" dirty="0" err="1" smtClean="0"/>
              <a:t>boek</a:t>
            </a:r>
            <a:endParaRPr lang="en-US" dirty="0" smtClean="0"/>
          </a:p>
          <a:p>
            <a:r>
              <a:rPr lang="en-US" dirty="0" err="1" smtClean="0"/>
              <a:t>Vinger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pols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190</Words>
  <Application>Microsoft Office PowerPoint</Application>
  <PresentationFormat>Diavoorstelling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SBNE-Beekbergen</vt:lpstr>
      <vt:lpstr>Onderlinge relatie</vt:lpstr>
      <vt:lpstr>1.  Waarom en wanneer opgericht</vt:lpstr>
      <vt:lpstr>Buurtschap Engeland</vt:lpstr>
      <vt:lpstr>2.  Doelstellingen</vt:lpstr>
      <vt:lpstr>Oude Beek</vt:lpstr>
      <vt:lpstr>2.  Doelstellingen</vt:lpstr>
      <vt:lpstr>3.  Activiteiten</vt:lpstr>
      <vt:lpstr>3.  Activiteiten</vt:lpstr>
      <vt:lpstr>4.  Verleden </vt:lpstr>
      <vt:lpstr>4.  Verleden </vt:lpstr>
      <vt:lpstr>4.  Verleden </vt:lpstr>
      <vt:lpstr>5.  Heden</vt:lpstr>
      <vt:lpstr>6.  Toekomst (kortere termijn)</vt:lpstr>
      <vt:lpstr>6.  Toekomst (langere termijn)</vt:lpstr>
      <vt:lpstr>Open Enken</vt:lpstr>
    </vt:vector>
  </TitlesOfParts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Verhuizingen 2011</dc:title>
  <dc:creator>hiske001</dc:creator>
  <cp:lastModifiedBy>Wouter Hiskemuller</cp:lastModifiedBy>
  <cp:revision>39</cp:revision>
  <dcterms:created xsi:type="dcterms:W3CDTF">2011-03-07T13:57:59Z</dcterms:created>
  <dcterms:modified xsi:type="dcterms:W3CDTF">2011-04-07T13:24:59Z</dcterms:modified>
</cp:coreProperties>
</file>